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4"/>
  </p:sldMasterIdLst>
  <p:handoutMasterIdLst>
    <p:handoutMasterId r:id="rId37"/>
  </p:handout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7" r:id="rId14"/>
    <p:sldId id="268" r:id="rId15"/>
    <p:sldId id="269" r:id="rId16"/>
    <p:sldId id="271" r:id="rId17"/>
    <p:sldId id="287" r:id="rId18"/>
    <p:sldId id="272" r:id="rId19"/>
    <p:sldId id="273" r:id="rId20"/>
    <p:sldId id="274" r:id="rId21"/>
    <p:sldId id="275" r:id="rId22"/>
    <p:sldId id="288" r:id="rId23"/>
    <p:sldId id="277" r:id="rId24"/>
    <p:sldId id="292" r:id="rId25"/>
    <p:sldId id="278" r:id="rId26"/>
    <p:sldId id="279" r:id="rId27"/>
    <p:sldId id="280" r:id="rId28"/>
    <p:sldId id="282" r:id="rId29"/>
    <p:sldId id="289" r:id="rId30"/>
    <p:sldId id="284" r:id="rId31"/>
    <p:sldId id="290" r:id="rId32"/>
    <p:sldId id="285" r:id="rId33"/>
    <p:sldId id="286" r:id="rId34"/>
    <p:sldId id="291" r:id="rId35"/>
    <p:sldId id="293" r:id="rId36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10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>
        <c:manualLayout>
          <c:layoutTarget val="inner"/>
          <c:xMode val="edge"/>
          <c:yMode val="edge"/>
          <c:x val="6.036446469248298E-2"/>
          <c:y val="6.4220183486238536E-2"/>
          <c:w val="0.75626423690205014"/>
          <c:h val="0.79587155963303202"/>
        </c:manualLayout>
      </c:layout>
      <c:lineChart>
        <c:grouping val="standard"/>
        <c:ser>
          <c:idx val="2"/>
          <c:order val="0"/>
          <c:tx>
            <c:strRef>
              <c:f>Sheet1!$A$2:$B$2</c:f>
              <c:strCache>
                <c:ptCount val="1"/>
                <c:pt idx="0">
                  <c:v>Div II All S-As</c:v>
                </c:pt>
              </c:strCache>
            </c:strRef>
          </c:tx>
          <c:spPr>
            <a:ln w="28575" cap="rnd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/>
          </c:spPr>
          <c:marker>
            <c:symbol val="diamond"/>
            <c:size val="7"/>
            <c:spPr>
              <a:gradFill rotWithShape="1">
                <a:gsLst>
                  <a:gs pos="0">
                    <a:schemeClr val="accent6">
                      <a:shade val="51000"/>
                      <a:satMod val="130000"/>
                    </a:schemeClr>
                  </a:gs>
                  <a:gs pos="80000">
                    <a:schemeClr val="accent6">
                      <a:shade val="93000"/>
                      <a:satMod val="130000"/>
                    </a:schemeClr>
                  </a:gs>
                  <a:gs pos="100000">
                    <a:schemeClr val="accent6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marker>
          <c:cat>
            <c:numRef>
              <c:f>Sheet1!$C$1:$P$1</c:f>
              <c:numCache>
                <c:formatCode>General</c:formatCode>
                <c:ptCount val="14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</c:numCache>
            </c:numRef>
          </c:cat>
          <c:val>
            <c:numRef>
              <c:f>Sheet1!$C$2:$P$2</c:f>
              <c:numCache>
                <c:formatCode>General</c:formatCode>
                <c:ptCount val="14"/>
                <c:pt idx="0">
                  <c:v>48</c:v>
                </c:pt>
                <c:pt idx="1">
                  <c:v>50</c:v>
                </c:pt>
                <c:pt idx="2">
                  <c:v>49</c:v>
                </c:pt>
                <c:pt idx="3">
                  <c:v>49</c:v>
                </c:pt>
                <c:pt idx="4">
                  <c:v>50</c:v>
                </c:pt>
                <c:pt idx="5">
                  <c:v>52</c:v>
                </c:pt>
                <c:pt idx="6">
                  <c:v>53</c:v>
                </c:pt>
                <c:pt idx="7">
                  <c:v>54</c:v>
                </c:pt>
                <c:pt idx="8">
                  <c:v>55</c:v>
                </c:pt>
                <c:pt idx="9">
                  <c:v>55</c:v>
                </c:pt>
                <c:pt idx="10">
                  <c:v>55</c:v>
                </c:pt>
                <c:pt idx="11">
                  <c:v>55</c:v>
                </c:pt>
                <c:pt idx="12">
                  <c:v>56</c:v>
                </c:pt>
                <c:pt idx="13">
                  <c:v>55</c:v>
                </c:pt>
              </c:numCache>
            </c:numRef>
          </c:val>
        </c:ser>
        <c:ser>
          <c:idx val="3"/>
          <c:order val="1"/>
          <c:tx>
            <c:strRef>
              <c:f>Sheet1!$A$3:$B$3</c:f>
              <c:strCache>
                <c:ptCount val="1"/>
                <c:pt idx="0">
                  <c:v>Div II All Students</c:v>
                </c:pt>
              </c:strCache>
            </c:strRef>
          </c:tx>
          <c:spPr>
            <a:ln w="2857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/>
          </c:spPr>
          <c:marker>
            <c:symbol val="square"/>
            <c:size val="7"/>
            <c:spPr>
              <a:gradFill>
                <a:gsLst>
                  <a:gs pos="0">
                    <a:srgbClr val="333399">
                      <a:shade val="51000"/>
                      <a:satMod val="130000"/>
                    </a:srgbClr>
                  </a:gs>
                  <a:gs pos="80000">
                    <a:srgbClr val="333399">
                      <a:shade val="93000"/>
                      <a:satMod val="130000"/>
                    </a:srgbClr>
                  </a:gs>
                  <a:gs pos="100000">
                    <a:srgbClr val="333399">
                      <a:shade val="94000"/>
                      <a:satMod val="135000"/>
                    </a:srgbClr>
                  </a:gs>
                </a:gsLst>
                <a:lin ang="16200000" scaled="0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/>
            </c:spPr>
          </c:marker>
          <c:cat>
            <c:numRef>
              <c:f>Sheet1!$C$1:$P$1</c:f>
              <c:numCache>
                <c:formatCode>General</c:formatCode>
                <c:ptCount val="14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</c:numCache>
            </c:numRef>
          </c:cat>
          <c:val>
            <c:numRef>
              <c:f>Sheet1!$C$3:$P$3</c:f>
              <c:numCache>
                <c:formatCode>General</c:formatCode>
                <c:ptCount val="14"/>
                <c:pt idx="0">
                  <c:v>41</c:v>
                </c:pt>
                <c:pt idx="1">
                  <c:v>43</c:v>
                </c:pt>
                <c:pt idx="2">
                  <c:v>43</c:v>
                </c:pt>
                <c:pt idx="3">
                  <c:v>42</c:v>
                </c:pt>
                <c:pt idx="4">
                  <c:v>45</c:v>
                </c:pt>
                <c:pt idx="5">
                  <c:v>45</c:v>
                </c:pt>
                <c:pt idx="6">
                  <c:v>46</c:v>
                </c:pt>
                <c:pt idx="7">
                  <c:v>46</c:v>
                </c:pt>
                <c:pt idx="8">
                  <c:v>46</c:v>
                </c:pt>
                <c:pt idx="9">
                  <c:v>47</c:v>
                </c:pt>
                <c:pt idx="10">
                  <c:v>46</c:v>
                </c:pt>
                <c:pt idx="11">
                  <c:v>47</c:v>
                </c:pt>
                <c:pt idx="12">
                  <c:v>47</c:v>
                </c:pt>
                <c:pt idx="13">
                  <c:v>49</c:v>
                </c:pt>
              </c:numCache>
            </c:numRef>
          </c:val>
        </c:ser>
        <c:marker val="1"/>
        <c:axId val="83492864"/>
        <c:axId val="83493632"/>
      </c:lineChart>
      <c:catAx>
        <c:axId val="83492864"/>
        <c:scaling>
          <c:orientation val="minMax"/>
        </c:scaling>
        <c:axPos val="b"/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493632"/>
        <c:crossesAt val="20"/>
        <c:auto val="1"/>
        <c:lblAlgn val="ctr"/>
        <c:lblOffset val="100"/>
        <c:tickLblSkip val="1"/>
        <c:tickMarkSkip val="1"/>
      </c:catAx>
      <c:valAx>
        <c:axId val="83493632"/>
        <c:scaling>
          <c:orientation val="minMax"/>
          <c:max val="60"/>
          <c:min val="40"/>
        </c:scaling>
        <c:axPos val="l"/>
        <c:majorGridlines>
          <c:spPr>
            <a:ln w="3175">
              <a:solidFill>
                <a:schemeClr val="tx1"/>
              </a:solidFill>
              <a:prstDash val="solid"/>
            </a:ln>
          </c:spPr>
        </c:majorGridlines>
        <c:numFmt formatCode="General" sourceLinked="1"/>
        <c:tickLblPos val="nextTo"/>
        <c:spPr>
          <a:ln w="31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600" b="1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83492864"/>
        <c:crosses val="autoZero"/>
        <c:crossBetween val="midCat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83640479061738904"/>
          <c:y val="0.21511505236602832"/>
          <c:w val="0.15158319737059894"/>
          <c:h val="0.36926605504587356"/>
        </c:manualLayout>
      </c:layout>
      <c:spPr>
        <a:solidFill>
          <a:schemeClr val="bg1"/>
        </a:solidFill>
        <a:ln w="3175">
          <a:solidFill>
            <a:schemeClr val="tx1"/>
          </a:solidFill>
          <a:prstDash val="solid"/>
        </a:ln>
      </c:spPr>
      <c:txPr>
        <a:bodyPr/>
        <a:lstStyle/>
        <a:p>
          <a:pPr>
            <a:defRPr sz="1100" b="1" i="0" u="none" strike="noStrike" baseline="0">
              <a:solidFill>
                <a:schemeClr val="tx1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800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23B73B-BC66-41D3-8F16-51CC49F6520F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C5E1A-44A6-4E32-AB3E-898DE7DB3C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09F8B55-D629-4824-B06E-87DB2B31784A}" type="datetimeFigureOut">
              <a:rPr lang="en-US" smtClean="0"/>
              <a:pPr/>
              <a:t>5/23/2012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9F8F89AD-68F9-4A51-A782-DEF0EFC14A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219200"/>
            <a:ext cx="91440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INTERCOLLEGIATE ATHLETICS:  Preparing Student-Athletes for Lifelong Success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5201096"/>
            <a:ext cx="7772400" cy="1199704"/>
          </a:xfrm>
        </p:spPr>
        <p:txBody>
          <a:bodyPr>
            <a:noAutofit/>
          </a:bodyPr>
          <a:lstStyle/>
          <a:p>
            <a:r>
              <a:rPr lang="en-US" sz="3200" b="1" dirty="0" smtClean="0">
                <a:solidFill>
                  <a:schemeClr val="bg1"/>
                </a:solidFill>
              </a:rPr>
              <a:t>Mike L. Racy</a:t>
            </a:r>
          </a:p>
          <a:p>
            <a:r>
              <a:rPr lang="en-US" sz="3200" b="1" dirty="0" smtClean="0">
                <a:solidFill>
                  <a:schemeClr val="bg1"/>
                </a:solidFill>
              </a:rPr>
              <a:t>NCAA Vice President</a:t>
            </a:r>
          </a:p>
          <a:p>
            <a:endParaRPr lang="en-US" sz="32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0" y="1219200"/>
            <a:ext cx="9144000" cy="5486400"/>
          </a:xfrm>
        </p:spPr>
        <p:txBody>
          <a:bodyPr>
            <a:normAutofit fontScale="92500" lnSpcReduction="20000"/>
          </a:bodyPr>
          <a:lstStyle/>
          <a:p>
            <a:pPr marL="624078" indent="-514350"/>
            <a:r>
              <a:rPr lang="en-US" dirty="0" smtClean="0"/>
              <a:t>Intercollegiate athletics provides opportunities and </a:t>
            </a:r>
            <a:r>
              <a:rPr lang="en-US" b="1" u="sng" dirty="0" smtClean="0"/>
              <a:t>access</a:t>
            </a:r>
            <a:r>
              <a:rPr lang="en-US" dirty="0" smtClean="0"/>
              <a:t> to higher education.</a:t>
            </a:r>
          </a:p>
          <a:p>
            <a:pPr marL="624078" indent="-514350"/>
            <a:r>
              <a:rPr lang="en-US" dirty="0" smtClean="0"/>
              <a:t>Intercollegiate athletics provides structure and mentoring that leads to academic success and high </a:t>
            </a:r>
            <a:r>
              <a:rPr lang="en-US" b="1" u="sng" dirty="0" smtClean="0"/>
              <a:t>graduation</a:t>
            </a:r>
            <a:r>
              <a:rPr lang="en-US" dirty="0" smtClean="0"/>
              <a:t> rates.</a:t>
            </a:r>
          </a:p>
          <a:p>
            <a:pPr marL="624078" indent="-514350"/>
            <a:r>
              <a:rPr lang="en-US" dirty="0" smtClean="0"/>
              <a:t>Intercollegiate athletics prepares student-athletes to take on </a:t>
            </a:r>
            <a:r>
              <a:rPr lang="en-US" b="1" u="sng" dirty="0" smtClean="0"/>
              <a:t>leadership</a:t>
            </a:r>
            <a:r>
              <a:rPr lang="en-US" dirty="0" smtClean="0"/>
              <a:t>/management responsibilities in their professional careers.</a:t>
            </a:r>
          </a:p>
          <a:p>
            <a:pPr marL="624078" indent="-514350"/>
            <a:r>
              <a:rPr lang="en-US" dirty="0" smtClean="0"/>
              <a:t>Intercollegiate athletics provides an excellent out-of-classroom setting for teaching/learning </a:t>
            </a:r>
            <a:r>
              <a:rPr lang="en-US" b="1" u="sng" dirty="0" smtClean="0"/>
              <a:t>life skills</a:t>
            </a:r>
            <a:r>
              <a:rPr lang="en-US" dirty="0" smtClean="0"/>
              <a:t> (e.g., time management, work ethic, teamwork).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2286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3600" dirty="0" smtClean="0"/>
              <a:t>Theories We Have Tested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0" y="1066800"/>
            <a:ext cx="9144000" cy="5791200"/>
          </a:xfrm>
        </p:spPr>
        <p:txBody>
          <a:bodyPr>
            <a:normAutofit fontScale="92500" lnSpcReduction="20000"/>
          </a:bodyPr>
          <a:lstStyle/>
          <a:p>
            <a:pPr marL="624078" indent="-514350"/>
            <a:r>
              <a:rPr lang="en-US" dirty="0" smtClean="0"/>
              <a:t>Intercollegiate athletics prepares student-athletes for civic and </a:t>
            </a:r>
            <a:r>
              <a:rPr lang="en-US" b="1" u="sng" dirty="0" smtClean="0"/>
              <a:t>community</a:t>
            </a:r>
            <a:r>
              <a:rPr lang="en-US" dirty="0" smtClean="0"/>
              <a:t> responsibilities.</a:t>
            </a:r>
          </a:p>
          <a:p>
            <a:pPr marL="624078" indent="-514350"/>
            <a:r>
              <a:rPr lang="en-US" dirty="0" smtClean="0"/>
              <a:t>Intercollegiate athletics prepares student-athletes for lifelong learning, and many use their collegiate opportunities to pursue </a:t>
            </a:r>
            <a:r>
              <a:rPr lang="en-US" b="1" u="sng" dirty="0" smtClean="0"/>
              <a:t>postgraduate degrees</a:t>
            </a:r>
            <a:r>
              <a:rPr lang="en-US" dirty="0" smtClean="0"/>
              <a:t>.</a:t>
            </a:r>
          </a:p>
          <a:p>
            <a:pPr marL="624078" indent="-514350"/>
            <a:r>
              <a:rPr lang="en-US" dirty="0" smtClean="0"/>
              <a:t>Intercollegiate athletics participation leads student-athletes to </a:t>
            </a:r>
            <a:r>
              <a:rPr lang="en-US" b="1" u="sng" dirty="0" smtClean="0"/>
              <a:t>healthy</a:t>
            </a:r>
            <a:r>
              <a:rPr lang="en-US" dirty="0" smtClean="0"/>
              <a:t> life style decisions (e.g., exercise, eating habits, nonsmokers).</a:t>
            </a:r>
          </a:p>
          <a:p>
            <a:pPr marL="624078" indent="-514350"/>
            <a:r>
              <a:rPr lang="en-US" dirty="0" smtClean="0"/>
              <a:t>Intercollegiate athletics connects student-athletes to their colleges and universities in a way that promotes support and financial </a:t>
            </a:r>
            <a:r>
              <a:rPr lang="en-US" b="1" u="sng" dirty="0" smtClean="0"/>
              <a:t>giving</a:t>
            </a:r>
            <a:r>
              <a:rPr lang="en-US" dirty="0" smtClean="0"/>
              <a:t> following graduation.</a:t>
            </a: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52400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3600" dirty="0" smtClean="0"/>
              <a:t>Theories We Have Tested 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04800"/>
            <a:ext cx="7772400" cy="6858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4000" b="1" dirty="0" smtClean="0">
                <a:solidFill>
                  <a:schemeClr val="tx1"/>
                </a:solidFill>
              </a:rPr>
              <a:t>NCAA Research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600" y="1143000"/>
            <a:ext cx="8229600" cy="5146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indent="-2286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b="1" dirty="0" smtClean="0">
                <a:latin typeface="Helvetica 95 Black"/>
              </a:rPr>
              <a:t>GOALS – Growth, Opportunities, Aspirations and Learning of Students in college </a:t>
            </a:r>
          </a:p>
          <a:p>
            <a:pPr marL="228600" indent="-228600">
              <a:lnSpc>
                <a:spcPct val="80000"/>
              </a:lnSpc>
            </a:pPr>
            <a:endParaRPr lang="en-US" sz="2400" b="1" dirty="0" smtClean="0">
              <a:latin typeface="Helvetica 95 Black"/>
            </a:endParaRP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Helvetica 95 Black"/>
              </a:rPr>
              <a:t>21,000 current student-athletes at 627 Divisions I, II and III schools.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Helvetica 95 Black"/>
              </a:rPr>
              <a:t>Surveyed about their college academic, athletics, and social  experiences; time demands; team and campus climate; health and well-being; post-college aspirations.</a:t>
            </a:r>
          </a:p>
          <a:p>
            <a:pPr lvl="1">
              <a:lnSpc>
                <a:spcPct val="80000"/>
              </a:lnSpc>
            </a:pPr>
            <a:endParaRPr lang="en-US" sz="2000" dirty="0" smtClean="0">
              <a:latin typeface="Helvetica 95 Black"/>
            </a:endParaRPr>
          </a:p>
          <a:p>
            <a:pPr lvl="1">
              <a:lnSpc>
                <a:spcPct val="80000"/>
              </a:lnSpc>
            </a:pPr>
            <a:endParaRPr lang="en-US" sz="1200" dirty="0" smtClean="0">
              <a:latin typeface="Helvetica 95 Black"/>
            </a:endParaRPr>
          </a:p>
          <a:p>
            <a:pPr marL="228600" indent="-2286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400" b="1" dirty="0" smtClean="0">
                <a:latin typeface="Helvetica 95 Black"/>
              </a:rPr>
              <a:t>SCORE – Study of College Outcomes and Recent Experiences</a:t>
            </a:r>
          </a:p>
          <a:p>
            <a:pPr marL="228600" indent="-228600">
              <a:lnSpc>
                <a:spcPct val="80000"/>
              </a:lnSpc>
            </a:pPr>
            <a:endParaRPr lang="en-US" sz="2400" b="1" dirty="0" smtClean="0">
              <a:latin typeface="Helvetica 95 Black"/>
            </a:endParaRP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Helvetica 95 Black"/>
              </a:rPr>
              <a:t>8,500 former student-athletes who graduated high school in 1994.</a:t>
            </a:r>
          </a:p>
          <a:p>
            <a:pPr lvl="1">
              <a:lnSpc>
                <a:spcPct val="80000"/>
              </a:lnSpc>
            </a:pPr>
            <a:r>
              <a:rPr lang="en-US" sz="2000" dirty="0" smtClean="0">
                <a:latin typeface="Helvetica 95 Black"/>
              </a:rPr>
              <a:t>Mostly former Division I and II student-athletes or recruits (10 years removed from competition); surveyed about their college experiences, current education, career, and well-being.</a:t>
            </a:r>
          </a:p>
          <a:p>
            <a:pPr lvl="1">
              <a:lnSpc>
                <a:spcPct val="80000"/>
              </a:lnSpc>
            </a:pPr>
            <a:endParaRPr lang="en-US" sz="2000" dirty="0" smtClean="0">
              <a:latin typeface="Helvetica 95 Black"/>
            </a:endParaRPr>
          </a:p>
          <a:p>
            <a:pPr lvl="1">
              <a:lnSpc>
                <a:spcPct val="80000"/>
              </a:lnSpc>
            </a:pPr>
            <a:endParaRPr lang="en-US" sz="1200" dirty="0" smtClean="0">
              <a:latin typeface="Helvetica 95 Black"/>
            </a:endParaRPr>
          </a:p>
          <a:p>
            <a:pPr marL="228600" indent="-228600">
              <a:lnSpc>
                <a:spcPct val="80000"/>
              </a:lnSpc>
              <a:buFont typeface="Arial" pitchFamily="34" charset="0"/>
              <a:buChar char="•"/>
            </a:pPr>
            <a:r>
              <a:rPr lang="en-US" sz="2000" dirty="0" smtClean="0">
                <a:latin typeface="Helvetica 95 Black"/>
              </a:rPr>
              <a:t>Mnemonic:  Set GOALS in college, check the SCORE later.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Access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066800" y="2590800"/>
            <a:ext cx="7620000" cy="3416491"/>
          </a:xfrm>
        </p:spPr>
        <p:txBody>
          <a:bodyPr/>
          <a:lstStyle/>
          <a:p>
            <a:r>
              <a:rPr lang="en-US" sz="3600" dirty="0" smtClean="0"/>
              <a:t>Division I – 10.8%</a:t>
            </a:r>
          </a:p>
          <a:p>
            <a:r>
              <a:rPr lang="en-US" sz="3600" dirty="0" smtClean="0"/>
              <a:t>Division II – 16.7%</a:t>
            </a:r>
          </a:p>
          <a:p>
            <a:r>
              <a:rPr lang="en-US" sz="3600" dirty="0" smtClean="0"/>
              <a:t>Division III – 11.9%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1066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 smtClean="0"/>
              <a:t>First Generation </a:t>
            </a:r>
            <a:br>
              <a:rPr lang="en-US" sz="3600" dirty="0" smtClean="0"/>
            </a:br>
            <a:r>
              <a:rPr lang="en-US" sz="3600" dirty="0" smtClean="0"/>
              <a:t>Student-Athletes in College </a:t>
            </a:r>
            <a:r>
              <a:rPr lang="en-US" sz="3600" i="1" dirty="0" smtClean="0"/>
              <a:t>(Neither Parent Attended College)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12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Academics/Graduation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52400"/>
            <a:ext cx="9144000" cy="685800"/>
          </a:xfrm>
        </p:spPr>
        <p:txBody>
          <a:bodyPr/>
          <a:lstStyle/>
          <a:p>
            <a:pPr algn="ctr" eaLnBrk="1" hangingPunct="1"/>
            <a:r>
              <a:rPr lang="en-US" sz="4000" b="1" dirty="0" smtClean="0"/>
              <a:t>Academic Engagement</a:t>
            </a:r>
          </a:p>
        </p:txBody>
      </p:sp>
      <p:sp>
        <p:nvSpPr>
          <p:cNvPr id="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0292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</a:pPr>
            <a:r>
              <a:rPr lang="en-US" dirty="0" smtClean="0"/>
              <a:t>Student-athletes major in a variety of fields. The four most popular majors are Business, Education, Kinesiology and the Social Sciences.  The most often cited reasons for choosing a major were “Preparation for a Career” or “Personal Interest” in the topic.</a:t>
            </a:r>
          </a:p>
          <a:p>
            <a:pPr eaLnBrk="1" hangingPunct="1">
              <a:lnSpc>
                <a:spcPct val="80000"/>
              </a:lnSpc>
              <a:buNone/>
            </a:pPr>
            <a:endParaRPr lang="en-US" dirty="0" smtClean="0"/>
          </a:p>
          <a:p>
            <a:pPr eaLnBrk="1" hangingPunct="1">
              <a:lnSpc>
                <a:spcPct val="80000"/>
              </a:lnSpc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None/>
            </a:pPr>
            <a:endParaRPr lang="en-US" sz="2400" dirty="0" smtClean="0"/>
          </a:p>
          <a:p>
            <a:pPr eaLnBrk="1" hangingPunct="1">
              <a:lnSpc>
                <a:spcPct val="80000"/>
              </a:lnSpc>
              <a:buNone/>
            </a:pPr>
            <a:endParaRPr lang="en-US" sz="2400" dirty="0" smtClean="0"/>
          </a:p>
          <a:p>
            <a:pPr eaLnBrk="1" hangingPunct="1">
              <a:buFontTx/>
              <a:buNone/>
            </a:pPr>
            <a:endParaRPr lang="en-US" sz="2400" dirty="0" smtClean="0"/>
          </a:p>
          <a:p>
            <a:pPr eaLnBrk="1" hangingPunct="1">
              <a:buFontTx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0"/>
            <a:ext cx="8229600" cy="1676400"/>
          </a:xfrm>
          <a:prstGeom prst="rect">
            <a:avLst/>
          </a:prstGeom>
        </p:spPr>
        <p:txBody>
          <a:bodyPr vert="horz" rtlCol="0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Average Federal Graduation Rates vs.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GSRs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/ASRs</a:t>
            </a:r>
            <a:b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(2001-2004 Entering Cohorts)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5" name="Group 38"/>
          <p:cNvGraphicFramePr>
            <a:graphicFrameLocks/>
          </p:cNvGraphicFramePr>
          <p:nvPr/>
        </p:nvGraphicFramePr>
        <p:xfrm>
          <a:off x="609600" y="1905000"/>
          <a:ext cx="7924800" cy="3774440"/>
        </p:xfrm>
        <a:graphic>
          <a:graphicData uri="http://schemas.openxmlformats.org/drawingml/2006/table">
            <a:tbl>
              <a:tblPr/>
              <a:tblGrid>
                <a:gridCol w="1981200"/>
                <a:gridCol w="1981200"/>
                <a:gridCol w="1981200"/>
                <a:gridCol w="1981200"/>
              </a:tblGrid>
              <a:tr h="709613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Student Body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Student-Athletes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9613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Federal Rate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Federal Rate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GSR/ASR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Division 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62%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64% (+2)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80%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6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Division II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55% (+7)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72%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086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Division III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66% (+2)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0" y="0"/>
            <a:ext cx="9144000" cy="20574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Federal Graduation Rates of Scholarship Student-Athletes </a:t>
            </a:r>
            <a:b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versus All Students at Division II Institutions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Object 3"/>
          <p:cNvGraphicFramePr>
            <a:graphicFrameLocks noChangeAspect="1"/>
          </p:cNvGraphicFramePr>
          <p:nvPr/>
        </p:nvGraphicFramePr>
        <p:xfrm>
          <a:off x="381000" y="1905000"/>
          <a:ext cx="8458200" cy="4251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1336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Leadership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0"/>
            <a:ext cx="9144000" cy="1173162"/>
          </a:xfrm>
        </p:spPr>
        <p:txBody>
          <a:bodyPr>
            <a:normAutofit fontScale="90000"/>
          </a:bodyPr>
          <a:lstStyle/>
          <a:p>
            <a:pPr marL="914400" indent="-914400"/>
            <a:r>
              <a:rPr lang="en-US" sz="4000" dirty="0" smtClean="0"/>
              <a:t>2.	Three NCAA Divisions; Three Different Missions.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0" y="838200"/>
            <a:ext cx="9144000" cy="11731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uLnTx/>
                <a:uFillTx/>
                <a:latin typeface="+mj-lt"/>
                <a:ea typeface="+mj-ea"/>
                <a:cs typeface="+mj-cs"/>
              </a:rPr>
              <a:t>1.	Brief History of Intercollegiate Athletics.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4495800"/>
            <a:ext cx="9144000" cy="1173162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914400" marR="0" lvl="0" indent="-9144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3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.	Student Success as a Result of Athletics Participation.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990600"/>
            <a:ext cx="8915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/>
              <a:t>Percent Positive </a:t>
            </a:r>
            <a:r>
              <a:rPr lang="en-US" sz="3200" dirty="0" smtClean="0"/>
              <a:t>Response</a:t>
            </a:r>
            <a:r>
              <a:rPr lang="en-US" sz="3200" b="1" dirty="0" smtClean="0"/>
              <a:t> by Former </a:t>
            </a:r>
            <a:br>
              <a:rPr lang="en-US" sz="3200" b="1" dirty="0" smtClean="0"/>
            </a:br>
            <a:r>
              <a:rPr lang="en-US" sz="3200" b="1" dirty="0" smtClean="0"/>
              <a:t>Student-Athletes Regarding </a:t>
            </a:r>
            <a:r>
              <a:rPr lang="en-US" sz="3200" b="1" dirty="0"/>
              <a:t>Athletic Influences on </a:t>
            </a:r>
            <a:r>
              <a:rPr lang="en-US" sz="3200" b="1" dirty="0" smtClean="0"/>
              <a:t>Leadership Skills</a:t>
            </a:r>
            <a:endParaRPr lang="en-US" sz="3200" b="1" dirty="0"/>
          </a:p>
        </p:txBody>
      </p:sp>
      <p:graphicFrame>
        <p:nvGraphicFramePr>
          <p:cNvPr id="5" name="Group 4"/>
          <p:cNvGraphicFramePr>
            <a:graphicFrameLocks/>
          </p:cNvGraphicFramePr>
          <p:nvPr/>
        </p:nvGraphicFramePr>
        <p:xfrm>
          <a:off x="685800" y="2743200"/>
          <a:ext cx="7772400" cy="1746250"/>
        </p:xfrm>
        <a:graphic>
          <a:graphicData uri="http://schemas.openxmlformats.org/drawingml/2006/table">
            <a:tbl>
              <a:tblPr/>
              <a:tblGrid>
                <a:gridCol w="2782888"/>
                <a:gridCol w="1749425"/>
                <a:gridCol w="1614487"/>
                <a:gridCol w="1625600"/>
              </a:tblGrid>
              <a:tr h="111760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Skill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SCORE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Group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(100%)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 with a BA Degree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(88%)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 without a BA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(12%)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2865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Leadership Skills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+mn-lt"/>
                        </a:rPr>
                        <a:t>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304800"/>
            <a:ext cx="79248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66% of Former </a:t>
            </a:r>
          </a:p>
          <a:p>
            <a:pPr algn="ctr"/>
            <a:r>
              <a:rPr lang="en-US" sz="4800" dirty="0" smtClean="0"/>
              <a:t>Student-Athletes Classified Their Career Position as Involving Leadership/</a:t>
            </a:r>
          </a:p>
          <a:p>
            <a:pPr algn="ctr"/>
            <a:r>
              <a:rPr lang="en-US" sz="4800" dirty="0" smtClean="0"/>
              <a:t>Management/</a:t>
            </a:r>
          </a:p>
          <a:p>
            <a:pPr algn="ctr"/>
            <a:r>
              <a:rPr lang="en-US" sz="4800" dirty="0" smtClean="0"/>
              <a:t>Executive Responsibilities.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143000"/>
          </a:xfrm>
        </p:spPr>
        <p:txBody>
          <a:bodyPr>
            <a:normAutofit/>
          </a:bodyPr>
          <a:lstStyle/>
          <a:p>
            <a:pPr algn="ctr"/>
            <a:r>
              <a:rPr lang="en-US" sz="5400" dirty="0" smtClean="0"/>
              <a:t>Life Skills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52400" y="0"/>
            <a:ext cx="8915400" cy="9906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Percent Positive Response </a:t>
            </a:r>
            <a:r>
              <a:rPr lang="en-US" sz="3200" b="1" dirty="0" smtClean="0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+mj-cs"/>
              </a:rPr>
              <a:t>by Former Student-Athletes Regarding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Athletic Influences on Personal Characteristics 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Group 4"/>
          <p:cNvGraphicFramePr>
            <a:graphicFrameLocks/>
          </p:cNvGraphicFramePr>
          <p:nvPr/>
        </p:nvGraphicFramePr>
        <p:xfrm>
          <a:off x="381000" y="1828799"/>
          <a:ext cx="8534400" cy="4191002"/>
        </p:xfrm>
        <a:graphic>
          <a:graphicData uri="http://schemas.openxmlformats.org/drawingml/2006/table">
            <a:tbl>
              <a:tblPr/>
              <a:tblGrid>
                <a:gridCol w="3055720"/>
                <a:gridCol w="1920937"/>
                <a:gridCol w="1772771"/>
                <a:gridCol w="1784972"/>
              </a:tblGrid>
              <a:tr h="1387148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Characteristic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SCORE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Group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(100%)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 with a BA Degree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(88%)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SA without a BA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(12%)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3233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Teamwork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544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Ethnic Appreciation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92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67960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Time Management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721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Work Ethic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93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Campus/Community Engagement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0" y="228600"/>
            <a:ext cx="9144000" cy="12192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Volunteerism and Campus Involvement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52400" y="1676400"/>
            <a:ext cx="8534400" cy="4724400"/>
          </a:xfrm>
          <a:prstGeom prst="rect">
            <a:avLst/>
          </a:prstGeom>
        </p:spPr>
        <p:txBody>
          <a:bodyPr/>
          <a:lstStyle/>
          <a:p>
            <a:pPr marL="365760" marR="0" lvl="0" indent="-256032" defTabSz="914400" rtl="0" eaLnBrk="1" fontAlgn="auto" latinLnBrk="0" hangingPunct="1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Over 80% of current student-athletes in all divisions reported that they had participated in service projects during the past year, and of those, 51% report committing a least a few hours each month to service.</a:t>
            </a:r>
          </a:p>
          <a:p>
            <a:pPr marL="365760" marR="0" lvl="0" indent="-256032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8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  <a:p>
            <a:pPr marL="365760" marR="0" lvl="0" indent="-256032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28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In total, 75% of student-athletes report that they either are currently involved in an extracurricular activity other than athletics or have plans to be.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Lifelong Learning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8915400" cy="9906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/>
              <a:t>Advanced Degrees</a:t>
            </a:r>
            <a:endParaRPr lang="en-US" sz="4000" b="1" dirty="0"/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1447800"/>
            <a:ext cx="8534400" cy="4419600"/>
          </a:xfrm>
          <a:prstGeom prst="rect">
            <a:avLst/>
          </a:prstGeom>
        </p:spPr>
        <p:txBody>
          <a:bodyPr/>
          <a:lstStyle/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Tx/>
              <a:buNone/>
              <a:tabLst/>
              <a:defRPr/>
            </a:pPr>
            <a:endParaRPr kumimoji="0" lang="en-US" sz="3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27% of former student-athletes have received a post-BA degree (MA, MBA, PhD, MD, etc.) by age 30. </a:t>
            </a: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lang="en-US" sz="3200" dirty="0" smtClean="0"/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[U.S. Census—9.4% of U.S. population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has a Masters, Doctorate or Professional Degree.]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8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Healthy Lifestyle</a:t>
            </a: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534400" cy="9906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/>
              <a:t>Healthy Habits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28600" y="1295400"/>
            <a:ext cx="8610600" cy="5105400"/>
          </a:xfrm>
          <a:prstGeom prst="rect">
            <a:avLst/>
          </a:prstGeom>
        </p:spPr>
        <p:txBody>
          <a:bodyPr/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57% of former student-athletes (30+ years old; 1994 HS grads) report exercising vigorously on most days.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3% of former student-athletes smoke cigarettes daily.  68% report never having smoked a cigarette.</a:t>
            </a: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tabLst/>
              <a:defRPr/>
            </a:pPr>
            <a:r>
              <a:rPr lang="en-US" sz="3200" dirty="0" smtClean="0"/>
              <a:t>	[2008 American Lung Association—almost 25% of college students smoke.]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endParaRPr kumimoji="0" lang="en-US" sz="27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0" y="1295400"/>
            <a:ext cx="9144000" cy="5943600"/>
          </a:xfrm>
        </p:spPr>
        <p:txBody>
          <a:bodyPr>
            <a:normAutofit/>
          </a:bodyPr>
          <a:lstStyle/>
          <a:p>
            <a:pPr marL="457200" indent="-347663">
              <a:tabLst>
                <a:tab pos="457200" algn="l"/>
              </a:tabLst>
            </a:pPr>
            <a:r>
              <a:rPr lang="en-US" dirty="0" smtClean="0"/>
              <a:t>1.	Based on British Amateur Sports Model.</a:t>
            </a:r>
          </a:p>
          <a:p>
            <a:pPr marL="457200" indent="-347663">
              <a:buNone/>
              <a:tabLst>
                <a:tab pos="457200" algn="l"/>
              </a:tabLst>
            </a:pPr>
            <a:endParaRPr lang="en-US" dirty="0" smtClean="0"/>
          </a:p>
          <a:p>
            <a:pPr marL="457200" indent="-347663">
              <a:tabLst>
                <a:tab pos="969963" algn="l"/>
                <a:tab pos="1828800" algn="l"/>
              </a:tabLst>
            </a:pPr>
            <a:r>
              <a:rPr lang="en-US" dirty="0" smtClean="0"/>
              <a:t>2. Mind, Body, Spirit—The Pursuit of           	Excellence—is as Old as Olympic</a:t>
            </a:r>
            <a:br>
              <a:rPr lang="en-US" dirty="0" smtClean="0"/>
            </a:br>
            <a:r>
              <a:rPr lang="en-US" dirty="0" smtClean="0"/>
              <a:t>	Competition.</a:t>
            </a:r>
          </a:p>
          <a:p>
            <a:pPr marL="457200" indent="-347663">
              <a:buNone/>
              <a:tabLst>
                <a:tab pos="457200" algn="l"/>
              </a:tabLst>
            </a:pPr>
            <a:endParaRPr lang="en-US" dirty="0" smtClean="0"/>
          </a:p>
          <a:p>
            <a:pPr marL="457200" indent="-347663">
              <a:tabLst>
                <a:tab pos="457200" algn="l"/>
              </a:tabLst>
            </a:pPr>
            <a:r>
              <a:rPr lang="en-US" dirty="0" smtClean="0"/>
              <a:t>3.	First Intercollegiate Contest—1852.</a:t>
            </a:r>
          </a:p>
          <a:p>
            <a:pPr marL="457200" indent="-347663">
              <a:buNone/>
              <a:tabLst>
                <a:tab pos="457200" algn="l"/>
              </a:tabLst>
            </a:pPr>
            <a:endParaRPr lang="en-US" dirty="0" smtClean="0"/>
          </a:p>
          <a:p>
            <a:pPr marL="457200" indent="-347663">
              <a:tabLst>
                <a:tab pos="914400" algn="l"/>
              </a:tabLst>
            </a:pPr>
            <a:r>
              <a:rPr lang="en-US" dirty="0" smtClean="0"/>
              <a:t>4.	Faculty Involvement with Intercollegiate 	Athletics Dates to 1880s.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04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INTERCOLLEGIATE ATHLETICS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0"/>
            <a:ext cx="9144000" cy="1143000"/>
          </a:xfrm>
        </p:spPr>
        <p:txBody>
          <a:bodyPr>
            <a:noAutofit/>
          </a:bodyPr>
          <a:lstStyle/>
          <a:p>
            <a:pPr algn="ctr"/>
            <a:r>
              <a:rPr lang="en-US" sz="5400" dirty="0" smtClean="0"/>
              <a:t>College/University</a:t>
            </a:r>
            <a:br>
              <a:rPr lang="en-US" sz="5400" dirty="0" smtClean="0"/>
            </a:br>
            <a:r>
              <a:rPr lang="en-US" sz="5400" dirty="0" smtClean="0"/>
              <a:t>Support and Financial Giving</a:t>
            </a:r>
            <a:endParaRPr lang="en-US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152400" y="228600"/>
            <a:ext cx="8915400" cy="76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Post-Graduation Connections by</a:t>
            </a:r>
            <a:r>
              <a:rPr kumimoji="0" lang="en-US" sz="32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Former Student-Athletes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066800" y="1397000"/>
          <a:ext cx="6934200" cy="4062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00400"/>
                <a:gridCol w="2133600"/>
                <a:gridCol w="1600200"/>
              </a:tblGrid>
              <a:tr h="624919">
                <a:tc>
                  <a:txBody>
                    <a:bodyPr/>
                    <a:lstStyle/>
                    <a:p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Yes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No</a:t>
                      </a:r>
                      <a:endParaRPr lang="en-US" sz="2800" dirty="0"/>
                    </a:p>
                  </a:txBody>
                  <a:tcPr/>
                </a:tc>
              </a:tr>
              <a:tr h="1078627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Have</a:t>
                      </a:r>
                      <a:r>
                        <a:rPr lang="en-US" sz="2600" baseline="0" dirty="0" smtClean="0"/>
                        <a:t> Visited</a:t>
                      </a:r>
                      <a:r>
                        <a:rPr lang="en-US" sz="2600" dirty="0" smtClean="0"/>
                        <a:t> the Campus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75%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25%</a:t>
                      </a:r>
                      <a:endParaRPr lang="en-US" sz="2800" dirty="0"/>
                    </a:p>
                  </a:txBody>
                  <a:tcPr/>
                </a:tc>
              </a:tr>
              <a:tr h="1078627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Have Attended an Alumni Event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49%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51%</a:t>
                      </a:r>
                      <a:endParaRPr lang="en-US" sz="2800" dirty="0"/>
                    </a:p>
                  </a:txBody>
                  <a:tcPr/>
                </a:tc>
              </a:tr>
              <a:tr h="1078627">
                <a:tc>
                  <a:txBody>
                    <a:bodyPr/>
                    <a:lstStyle/>
                    <a:p>
                      <a:r>
                        <a:rPr lang="en-US" sz="2600" dirty="0" smtClean="0"/>
                        <a:t>Have Donated</a:t>
                      </a:r>
                      <a:r>
                        <a:rPr lang="en-US" sz="2600" baseline="0" dirty="0" smtClean="0"/>
                        <a:t> Money to the College/University</a:t>
                      </a:r>
                      <a:endParaRPr lang="en-US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51%</a:t>
                      </a:r>
                      <a:endParaRPr lang="en-U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/>
                        <a:t>49%</a:t>
                      </a:r>
                      <a:endParaRPr lang="en-US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534400" cy="114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676400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Questions </a:t>
            </a:r>
            <a:endParaRPr lang="en-US" sz="54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en-US" sz="5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and </a:t>
            </a:r>
            <a:r>
              <a:rPr lang="en-US" sz="5400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Discussion</a:t>
            </a:r>
            <a:endParaRPr lang="en-US" sz="5400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0" y="1219200"/>
            <a:ext cx="9144000" cy="5181600"/>
          </a:xfrm>
        </p:spPr>
        <p:txBody>
          <a:bodyPr>
            <a:normAutofit fontScale="92500" lnSpcReduction="10000"/>
          </a:bodyPr>
          <a:lstStyle/>
          <a:p>
            <a:pPr>
              <a:tabLst>
                <a:tab pos="914400" algn="l"/>
              </a:tabLst>
            </a:pPr>
            <a:r>
              <a:rPr lang="en-US" dirty="0" smtClean="0"/>
              <a:t>5.	Schools Began to Organize into Leagues 	and Conferences in 1890s.</a:t>
            </a:r>
          </a:p>
          <a:p>
            <a:endParaRPr lang="en-US" dirty="0" smtClean="0"/>
          </a:p>
          <a:p>
            <a:pPr>
              <a:tabLst>
                <a:tab pos="914400" algn="l"/>
              </a:tabLst>
            </a:pPr>
            <a:r>
              <a:rPr lang="en-US" dirty="0" smtClean="0"/>
              <a:t>6.	1906—NCAA is Organized.  The Health 	and Safety of Student-Athletes was Primary 	Emphasis.</a:t>
            </a:r>
          </a:p>
          <a:p>
            <a:endParaRPr lang="en-US" dirty="0" smtClean="0"/>
          </a:p>
          <a:p>
            <a:pPr>
              <a:tabLst>
                <a:tab pos="914400" algn="l"/>
              </a:tabLst>
            </a:pPr>
            <a:r>
              <a:rPr lang="en-US" dirty="0" smtClean="0"/>
              <a:t>7.	Popularity Grew in Early 1900s through the 	Mid-20</a:t>
            </a:r>
            <a:r>
              <a:rPr lang="en-US" baseline="30000" dirty="0" smtClean="0"/>
              <a:t>th</a:t>
            </a:r>
            <a:r>
              <a:rPr lang="en-US" dirty="0" smtClean="0"/>
              <a:t> Century as Nation Entered Wars 	and Emphasis placed on Physical Training 	of Students and Rigorous Athletic Games.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304800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INTERCOLLEGIATE ATHLETICS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304800"/>
            <a:ext cx="9144000" cy="1828800"/>
          </a:xfrm>
        </p:spPr>
        <p:txBody>
          <a:bodyPr>
            <a:normAutofit/>
          </a:bodyPr>
          <a:lstStyle/>
          <a:p>
            <a:pPr algn="ctr"/>
            <a:r>
              <a:rPr lang="en-US" sz="4200" dirty="0" smtClean="0"/>
              <a:t>NCAA Membership and Organization</a:t>
            </a:r>
            <a:endParaRPr lang="en-US" sz="4200" dirty="0"/>
          </a:p>
        </p:txBody>
      </p:sp>
      <p:grpSp>
        <p:nvGrpSpPr>
          <p:cNvPr id="6" name="Group 5"/>
          <p:cNvGrpSpPr/>
          <p:nvPr/>
        </p:nvGrpSpPr>
        <p:grpSpPr>
          <a:xfrm>
            <a:off x="426720" y="1905000"/>
            <a:ext cx="487680" cy="228600"/>
            <a:chOff x="762000" y="2971800"/>
            <a:chExt cx="487680" cy="228600"/>
          </a:xfrm>
        </p:grpSpPr>
        <p:sp>
          <p:nvSpPr>
            <p:cNvPr id="4" name="Chevron 3"/>
            <p:cNvSpPr/>
            <p:nvPr/>
          </p:nvSpPr>
          <p:spPr>
            <a:xfrm>
              <a:off x="7620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  <p:sp>
          <p:nvSpPr>
            <p:cNvPr id="5" name="Chevron 4"/>
            <p:cNvSpPr/>
            <p:nvPr/>
          </p:nvSpPr>
          <p:spPr>
            <a:xfrm>
              <a:off x="10668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1371600" y="1828800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1,066 Schools</a:t>
            </a:r>
            <a:endParaRPr lang="en-US" sz="2400" dirty="0"/>
          </a:p>
        </p:txBody>
      </p:sp>
      <p:grpSp>
        <p:nvGrpSpPr>
          <p:cNvPr id="8" name="Group 7"/>
          <p:cNvGrpSpPr/>
          <p:nvPr/>
        </p:nvGrpSpPr>
        <p:grpSpPr>
          <a:xfrm>
            <a:off x="426720" y="2590800"/>
            <a:ext cx="487680" cy="228600"/>
            <a:chOff x="762000" y="2971800"/>
            <a:chExt cx="487680" cy="228600"/>
          </a:xfrm>
        </p:grpSpPr>
        <p:sp>
          <p:nvSpPr>
            <p:cNvPr id="9" name="Chevron 8"/>
            <p:cNvSpPr/>
            <p:nvPr/>
          </p:nvSpPr>
          <p:spPr>
            <a:xfrm>
              <a:off x="7620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  <p:sp>
          <p:nvSpPr>
            <p:cNvPr id="10" name="Chevron 9"/>
            <p:cNvSpPr/>
            <p:nvPr/>
          </p:nvSpPr>
          <p:spPr>
            <a:xfrm>
              <a:off x="10668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428625" y="3276600"/>
            <a:ext cx="487680" cy="228600"/>
            <a:chOff x="762000" y="2971800"/>
            <a:chExt cx="487680" cy="228600"/>
          </a:xfrm>
        </p:grpSpPr>
        <p:sp>
          <p:nvSpPr>
            <p:cNvPr id="12" name="Chevron 11"/>
            <p:cNvSpPr/>
            <p:nvPr/>
          </p:nvSpPr>
          <p:spPr>
            <a:xfrm>
              <a:off x="7620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  <p:sp>
          <p:nvSpPr>
            <p:cNvPr id="13" name="Chevron 12"/>
            <p:cNvSpPr/>
            <p:nvPr/>
          </p:nvSpPr>
          <p:spPr>
            <a:xfrm>
              <a:off x="10668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09575" y="3962400"/>
            <a:ext cx="487680" cy="228600"/>
            <a:chOff x="762000" y="2971800"/>
            <a:chExt cx="487680" cy="228600"/>
          </a:xfrm>
        </p:grpSpPr>
        <p:sp>
          <p:nvSpPr>
            <p:cNvPr id="15" name="Chevron 14"/>
            <p:cNvSpPr/>
            <p:nvPr/>
          </p:nvSpPr>
          <p:spPr>
            <a:xfrm>
              <a:off x="7620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  <p:sp>
          <p:nvSpPr>
            <p:cNvPr id="16" name="Chevron 15"/>
            <p:cNvSpPr/>
            <p:nvPr/>
          </p:nvSpPr>
          <p:spPr>
            <a:xfrm>
              <a:off x="10668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09575" y="4648200"/>
            <a:ext cx="487680" cy="228600"/>
            <a:chOff x="762000" y="2971800"/>
            <a:chExt cx="487680" cy="228600"/>
          </a:xfrm>
        </p:grpSpPr>
        <p:sp>
          <p:nvSpPr>
            <p:cNvPr id="18" name="Chevron 17"/>
            <p:cNvSpPr/>
            <p:nvPr/>
          </p:nvSpPr>
          <p:spPr>
            <a:xfrm>
              <a:off x="7620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  <p:sp>
          <p:nvSpPr>
            <p:cNvPr id="19" name="Chevron 18"/>
            <p:cNvSpPr/>
            <p:nvPr/>
          </p:nvSpPr>
          <p:spPr>
            <a:xfrm>
              <a:off x="10668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371600" y="2510135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430,000 Student-Athletes</a:t>
            </a:r>
            <a:endParaRPr lang="en-US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371600" y="3195935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89 National Championships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1371600" y="3881735"/>
            <a:ext cx="6477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NCAA Membership Divisions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1371600" y="456753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16 Association-Wide Constitutional Principles</a:t>
            </a:r>
            <a:endParaRPr lang="en-US" sz="2400" dirty="0"/>
          </a:p>
        </p:txBody>
      </p:sp>
      <p:grpSp>
        <p:nvGrpSpPr>
          <p:cNvPr id="24" name="Group 23"/>
          <p:cNvGrpSpPr/>
          <p:nvPr/>
        </p:nvGrpSpPr>
        <p:grpSpPr>
          <a:xfrm>
            <a:off x="409575" y="5334000"/>
            <a:ext cx="487680" cy="228600"/>
            <a:chOff x="762000" y="2971800"/>
            <a:chExt cx="487680" cy="228600"/>
          </a:xfrm>
        </p:grpSpPr>
        <p:sp>
          <p:nvSpPr>
            <p:cNvPr id="25" name="Chevron 24"/>
            <p:cNvSpPr/>
            <p:nvPr/>
          </p:nvSpPr>
          <p:spPr>
            <a:xfrm>
              <a:off x="7620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  <p:sp>
          <p:nvSpPr>
            <p:cNvPr id="26" name="Chevron 25"/>
            <p:cNvSpPr/>
            <p:nvPr/>
          </p:nvSpPr>
          <p:spPr>
            <a:xfrm>
              <a:off x="1066800" y="2971800"/>
              <a:ext cx="182880" cy="228600"/>
            </a:xfrm>
            <a:prstGeom prst="chevron">
              <a:avLst>
                <a:gd name="adj" fmla="val 50000"/>
              </a:avLst>
            </a:prstGeom>
            <a:gradFill flip="none" rotWithShape="1">
              <a:gsLst>
                <a:gs pos="0">
                  <a:schemeClr val="accent1">
                    <a:shade val="60000"/>
                    <a:satMod val="125000"/>
                  </a:schemeClr>
                </a:gs>
                <a:gs pos="72000">
                  <a:schemeClr val="accent1">
                    <a:tint val="90000"/>
                    <a:satMod val="138000"/>
                  </a:schemeClr>
                </a:gs>
                <a:gs pos="100000">
                  <a:schemeClr val="accent1">
                    <a:tint val="76000"/>
                    <a:satMod val="136000"/>
                  </a:schemeClr>
                </a:gs>
              </a:gsLst>
              <a:lin ang="16200000" scaled="0"/>
            </a:gradFill>
            <a:ln w="3175" cap="rnd" cmpd="sng" algn="ctr">
              <a:solidFill>
                <a:schemeClr val="accent1">
                  <a:shade val="50000"/>
                </a:schemeClr>
              </a:solidFill>
              <a:prstDash val="solid"/>
            </a:ln>
            <a:effectLst>
              <a:outerShdw blurRad="50800" dist="25400" dir="5400000">
                <a:srgbClr val="000000">
                  <a:alpha val="46000"/>
                </a:srgb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l" eaLnBrk="1" latinLnBrk="0" hangingPunct="1"/>
              <a:endParaRPr kumimoji="0" 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371600" y="5253335"/>
            <a:ext cx="7772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3 Distinct Membership Philosophies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algn="ctr"/>
            <a:r>
              <a:rPr lang="en-US" dirty="0" smtClean="0"/>
              <a:t>DIVISION I PHILOSOPHY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202353"/>
            <a:ext cx="9144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A member of Division I:</a:t>
            </a:r>
          </a:p>
          <a:p>
            <a:endParaRPr lang="en-US" sz="2400" dirty="0"/>
          </a:p>
          <a:p>
            <a:r>
              <a:rPr lang="en-US" sz="2400" dirty="0" smtClean="0"/>
              <a:t>Subscribes to high standards of academic quality, as well as breadth of academic opportunity; </a:t>
            </a:r>
          </a:p>
          <a:p>
            <a:endParaRPr lang="en-US" sz="2400" dirty="0" smtClean="0"/>
          </a:p>
          <a:p>
            <a:r>
              <a:rPr lang="en-US" sz="2400" dirty="0" smtClean="0"/>
              <a:t>Strives in its athletics program for regional and national excellence and prominence.  Its recruitment of student-athletes and its emphasis on and support of its athletics programs are, in most costs, regional and national in scope.</a:t>
            </a:r>
          </a:p>
          <a:p>
            <a:endParaRPr lang="en-US" sz="2400" dirty="0" smtClean="0"/>
          </a:p>
          <a:p>
            <a:r>
              <a:rPr lang="en-US" sz="2400" dirty="0" smtClean="0"/>
              <a:t>Recognizes the </a:t>
            </a:r>
            <a:r>
              <a:rPr lang="en-US" sz="2400" b="1" dirty="0" smtClean="0">
                <a:solidFill>
                  <a:srgbClr val="FFFF00"/>
                </a:solidFill>
              </a:rPr>
              <a:t>dual objective</a:t>
            </a:r>
            <a:r>
              <a:rPr lang="en-US" sz="2400" dirty="0" smtClean="0"/>
              <a:t> in its athletics program of serving both the university or college community and the general public.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DIVISION II POSITIONING STATEMENT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1202353"/>
            <a:ext cx="8763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</a:rPr>
              <a:t>Life in the Balance</a:t>
            </a:r>
            <a:r>
              <a:rPr lang="en-US" sz="2400" b="1" dirty="0" smtClean="0"/>
              <a:t>.  </a:t>
            </a:r>
            <a:r>
              <a:rPr lang="en-US" sz="2400" dirty="0" smtClean="0"/>
              <a:t>Higher education has lasting importance on an individual’s future success.  For this reason, the emphasis for the student-athlete experience in Division II is a comprehensive program of learning and development in a personal setting.  The Division II approach provides growth opportunities through academic achievement, learning in high-level athletic competition and development of positive societal attitudes in service to community.  The balance and integration of these different areas of learning opportunity provide Division II student-athletes a path to graduation while cultivating a variety of skills and knowledge for life ahead.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DIVISION III POSITIONING STATEMENT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52400" y="762000"/>
            <a:ext cx="8763000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pPr algn="ctr"/>
            <a:r>
              <a:rPr lang="en-US" sz="2200" b="1" dirty="0" smtClean="0"/>
              <a:t>Follow </a:t>
            </a:r>
            <a:r>
              <a:rPr lang="en-US" sz="2200" b="1" dirty="0"/>
              <a:t>your passions and discover your potential. </a:t>
            </a:r>
            <a:r>
              <a:rPr lang="en-US" sz="2200" dirty="0"/>
              <a:t>The college experience is a time of learning and growth – a chance to follow passions and develop potential. For student-athletes in Division III, this happens most importantly in the classroom and through earning an academic degree. The Division III experience provides for passionate participation in a competitive athletics environment, where student-athletes push themselves to excellence and build upon their academic success with new challenges and life skills. And student-athletes are encouraged to pursue the full </a:t>
            </a:r>
            <a:r>
              <a:rPr lang="en-US" sz="2200" b="1" dirty="0">
                <a:solidFill>
                  <a:srgbClr val="FFFF00"/>
                </a:solidFill>
              </a:rPr>
              <a:t>spectrum of opportunities</a:t>
            </a:r>
            <a:r>
              <a:rPr lang="en-US" sz="2200" dirty="0"/>
              <a:t> available during their time in college. In this way, Division III provides an integrated environment for student-athletes to take responsibility for their own paths, follow their passions and </a:t>
            </a:r>
            <a:r>
              <a:rPr lang="en-US" sz="2200" dirty="0" smtClean="0"/>
              <a:t>find </a:t>
            </a:r>
            <a:r>
              <a:rPr lang="en-US" sz="2200" dirty="0"/>
              <a:t>their potential through a comprehensive educational experience</a:t>
            </a:r>
            <a:r>
              <a:rPr lang="en-US" sz="2200" dirty="0" smtClean="0"/>
              <a:t>.</a:t>
            </a:r>
            <a:endParaRPr lang="en-US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689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STUDENT SUCCESS AS A RESULT OF ATHLETICS PARTICIPATION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Championship xmlns="09323b2d-80e6-44e2-98aa-4190ce711e71" xsi:nil="true"/>
    <Committee xmlns="09323b2d-80e6-44e2-98aa-4190ce711e71" xsi:nil="true"/>
    <Document_x0020_Type xmlns="09323b2d-80e6-44e2-98aa-4190ce711e71" xsi:nil="true"/>
    <Academic_x002f_Fiscal_x0020_Year xmlns="09323b2d-80e6-44e2-98aa-4190ce711e71">n/a</Academic_x002f_Fiscal_x0020_Year>
    <Division xmlns="09323b2d-80e6-44e2-98aa-4190ce711e7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.Core.Permanent" ma:contentTypeID="0x010100A438C6A2E89F3247973579C45A07D2B4020100D9309422CB51A140A9D2E84C94D8CF50" ma:contentTypeVersion="14" ma:contentTypeDescription="" ma:contentTypeScope="" ma:versionID="68a56aba32154d3999e0002a07f59c8b">
  <xsd:schema xmlns:xsd="http://www.w3.org/2001/XMLSchema" xmlns:p="http://schemas.microsoft.com/office/2006/metadata/properties" xmlns:ns2="09323b2d-80e6-44e2-98aa-4190ce711e71" targetNamespace="http://schemas.microsoft.com/office/2006/metadata/properties" ma:root="true" ma:fieldsID="88f69e589e1e707ec49e9a300b56a5a3" ns2:_="">
    <xsd:import namespace="09323b2d-80e6-44e2-98aa-4190ce711e71"/>
    <xsd:element name="properties">
      <xsd:complexType>
        <xsd:sequence>
          <xsd:element name="documentManagement">
            <xsd:complexType>
              <xsd:all>
                <xsd:element ref="ns2:Document_x0020_Type" minOccurs="0"/>
                <xsd:element ref="ns2:Championship" minOccurs="0"/>
                <xsd:element ref="ns2:Division" minOccurs="0"/>
                <xsd:element ref="ns2:Committee" minOccurs="0"/>
                <xsd:element ref="ns2:Academic_x002f_Fiscal_x0020_Yea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09323b2d-80e6-44e2-98aa-4190ce711e71" elementFormDefault="qualified">
    <xsd:import namespace="http://schemas.microsoft.com/office/2006/documentManagement/types"/>
    <xsd:element name="Document_x0020_Type" ma:index="8" nillable="true" ma:displayName="Document Type" ma:list="{f0f3b62a-13a6-4b20-84b9-a5b2a71cf2d9}" ma:internalName="Document_x0020_Type0" ma:readOnly="false" ma:showField="Title" ma:web="09323b2d-80e6-44e2-98aa-4190ce711e71">
      <xsd:simpleType>
        <xsd:restriction base="dms:Lookup"/>
      </xsd:simpleType>
    </xsd:element>
    <xsd:element name="Championship" ma:index="9" nillable="true" ma:displayName="Championship" ma:list="{4288ca53-82c2-473e-ab51-45146c53228d}" ma:internalName="Championship" ma:readOnly="false" ma:showField="Title" ma:web="09323b2d-80e6-44e2-98aa-4190ce711e71">
      <xsd:simpleType>
        <xsd:restriction base="dms:Lookup"/>
      </xsd:simpleType>
    </xsd:element>
    <xsd:element name="Division" ma:index="10" nillable="true" ma:displayName="Division" ma:list="{e2fc0a47-17ef-4623-8e18-5364fec0a241}" ma:internalName="Division" ma:readOnly="false" ma:showField="Title" ma:web="09323b2d-80e6-44e2-98aa-4190ce711e71">
      <xsd:simpleType>
        <xsd:restriction base="dms:Lookup"/>
      </xsd:simpleType>
    </xsd:element>
    <xsd:element name="Committee" ma:index="11" nillable="true" ma:displayName="Committee" ma:list="{bbadc733-3a97-4cf3-9e37-0f520322664a}" ma:internalName="Committee" ma:readOnly="false" ma:showField="Title" ma:web="09323b2d-80e6-44e2-98aa-4190ce711e71">
      <xsd:simpleType>
        <xsd:restriction base="dms:Lookup"/>
      </xsd:simpleType>
    </xsd:element>
    <xsd:element name="Academic_x002f_Fiscal_x0020_Year" ma:index="12" nillable="true" ma:displayName="Academic/Fiscal Year" ma:default="n/a" ma:format="Dropdown" ma:internalName="Academic_x002F_Fiscal_x0020_Year" ma:readOnly="false">
      <xsd:simpleType>
        <xsd:restriction base="dms:Choice">
          <xsd:enumeration value="n/a"/>
          <xsd:enumeration value="2005-06"/>
          <xsd:enumeration value="2006-07"/>
          <xsd:enumeration value="2007-08"/>
          <xsd:enumeration value="2008-09"/>
          <xsd:enumeration value="2009-10"/>
          <xsd:enumeration value="2010-11"/>
          <xsd:enumeration value="2011-12"/>
          <xsd:enumeration value="2012-13"/>
          <xsd:enumeration value="Other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290396CF-438A-4056-A5CA-0ABDDD1509FF}">
  <ds:schemaRefs>
    <ds:schemaRef ds:uri="http://schemas.microsoft.com/office/2006/documentManagement/type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metadata/properties"/>
    <ds:schemaRef ds:uri="09323b2d-80e6-44e2-98aa-4190ce711e71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DDC79DA4-9B29-4966-81E7-8DD57A31A23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8DB1E6-D5A1-4A75-B8C7-12F7D63B51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323b2d-80e6-44e2-98aa-4190ce711e71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345</TotalTime>
  <Words>1053</Words>
  <Application>Microsoft Office PowerPoint</Application>
  <PresentationFormat>On-screen Show (4:3)</PresentationFormat>
  <Paragraphs>172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Concourse</vt:lpstr>
      <vt:lpstr>INTERCOLLEGIATE ATHLETICS:  Preparing Student-Athletes for Lifelong Success</vt:lpstr>
      <vt:lpstr>2. Three NCAA Divisions; Three Different Missions. </vt:lpstr>
      <vt:lpstr>Slide 3</vt:lpstr>
      <vt:lpstr>Slide 4</vt:lpstr>
      <vt:lpstr>NCAA Membership and Organization</vt:lpstr>
      <vt:lpstr>DIVISION I PHILOSOPHY</vt:lpstr>
      <vt:lpstr>DIVISION II POSITIONING STATEMENT</vt:lpstr>
      <vt:lpstr>DIVISION III POSITIONING STATEMENT</vt:lpstr>
      <vt:lpstr>STUDENT SUCCESS AS A RESULT OF ATHLETICS PARTICIPATION</vt:lpstr>
      <vt:lpstr>Slide 10</vt:lpstr>
      <vt:lpstr>Slide 11</vt:lpstr>
      <vt:lpstr>NCAA Research</vt:lpstr>
      <vt:lpstr>Access</vt:lpstr>
      <vt:lpstr>First Generation  Student-Athletes in College (Neither Parent Attended College) </vt:lpstr>
      <vt:lpstr>Academics/Graduation</vt:lpstr>
      <vt:lpstr>Academic Engagement</vt:lpstr>
      <vt:lpstr>Slide 17</vt:lpstr>
      <vt:lpstr>Slide 18</vt:lpstr>
      <vt:lpstr>Leadership</vt:lpstr>
      <vt:lpstr>Percent Positive Response by Former  Student-Athletes Regarding Athletic Influences on Leadership Skills</vt:lpstr>
      <vt:lpstr>Slide 21</vt:lpstr>
      <vt:lpstr>Life Skills</vt:lpstr>
      <vt:lpstr>Slide 23</vt:lpstr>
      <vt:lpstr>Campus/Community Engagement</vt:lpstr>
      <vt:lpstr>Slide 25</vt:lpstr>
      <vt:lpstr>Lifelong Learning</vt:lpstr>
      <vt:lpstr>Advanced Degrees</vt:lpstr>
      <vt:lpstr>Healthy Lifestyle</vt:lpstr>
      <vt:lpstr>Healthy Habits</vt:lpstr>
      <vt:lpstr>College/University Support and Financial Giving</vt:lpstr>
      <vt:lpstr>Slide 31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INTERCOLLEGIATE ATHLETICS:  Preparing Student-Athletes for Lifelong Success</dc:title>
  <dc:creator>rreinhardt</dc:creator>
  <cp:lastModifiedBy>rreinhardt</cp:lastModifiedBy>
  <cp:revision>47</cp:revision>
  <dcterms:created xsi:type="dcterms:W3CDTF">2011-10-31T14:48:50Z</dcterms:created>
  <dcterms:modified xsi:type="dcterms:W3CDTF">2012-05-23T13:35:33Z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0x010100A438C6A2E89F3247973579C45A07D2B4020100D9309422CB51A140A9D2E84C94D8CF50</vt:lpwstr>
  </property>
</Properties>
</file>